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60" r:id="rId4"/>
    <p:sldId id="262" r:id="rId5"/>
    <p:sldId id="264" r:id="rId6"/>
  </p:sldIdLst>
  <p:sldSz cx="12192000" cy="6858000"/>
  <p:notesSz cx="7104063" cy="10234613"/>
  <p:embeddedFontLst>
    <p:embeddedFont>
      <p:font typeface="Noto Sans KR" panose="020B0200000000000000" pitchFamily="34" charset="-128"/>
      <p:regular r:id="rId8"/>
      <p:bold r:id="rId9"/>
    </p:embeddedFont>
    <p:embeddedFont>
      <p:font typeface="Noto Sans KR Black" panose="020B0200000000000000" pitchFamily="34" charset="-128"/>
      <p:bold r:id="rId10"/>
    </p:embeddedFont>
    <p:embeddedFont>
      <p:font typeface="맑은 고딕" panose="020B0503020000020004" pitchFamily="34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29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38" autoAdjust="0"/>
  </p:normalViewPr>
  <p:slideViewPr>
    <p:cSldViewPr snapToGrid="0">
      <p:cViewPr>
        <p:scale>
          <a:sx n="150" d="100"/>
          <a:sy n="150" d="100"/>
        </p:scale>
        <p:origin x="72" y="172"/>
      </p:cViewPr>
      <p:guideLst>
        <p:guide orient="horz" pos="2160"/>
        <p:guide pos="429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font" Target="fonts/font1.fntdata"/><Relationship Id="rId9" Type="http://schemas.openxmlformats.org/officeDocument/2006/relationships/font" Target="fonts/font2.fntdata"/><Relationship Id="rId10" Type="http://schemas.openxmlformats.org/officeDocument/2006/relationships/font" Target="fonts/font3.fntdata"/><Relationship Id="rId11" Type="http://schemas.openxmlformats.org/officeDocument/2006/relationships/font" Target="fonts/font4.fntdata"/><Relationship Id="rId12" Type="http://schemas.openxmlformats.org/officeDocument/2006/relationships/font" Target="fonts/font5.fntdata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image1.jpg>
</file>

<file path=ppt/media/image10.png>
</file>

<file path=ppt/media/image11.gif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98" cy="512898"/>
          </a:xfrm>
          <a:prstGeom prst="rect">
            <a:avLst/>
          </a:prstGeom>
        </p:spPr>
        <p:txBody>
          <a:bodyPr vert="horz" lIns="31519" tIns="15760" rIns="31519" bIns="15760" rtlCol="0"/>
          <a:lstStyle>
            <a:lvl1pPr algn="l">
              <a:defRPr sz="4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4144" y="0"/>
            <a:ext cx="3078198" cy="512898"/>
          </a:xfrm>
          <a:prstGeom prst="rect">
            <a:avLst/>
          </a:prstGeom>
        </p:spPr>
        <p:txBody>
          <a:bodyPr vert="horz" lIns="31519" tIns="15760" rIns="31519" bIns="15760" rtlCol="0"/>
          <a:lstStyle>
            <a:lvl1pPr algn="r">
              <a:defRPr sz="400"/>
            </a:lvl1pPr>
          </a:lstStyle>
          <a:p>
            <a:fld id="{690D7F8B-8457-417B-90F4-FE765C3663D0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81013" y="1279525"/>
            <a:ext cx="614203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31519" tIns="15760" rIns="31519" bIns="1576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177" y="4925302"/>
            <a:ext cx="5683709" cy="4029985"/>
          </a:xfrm>
          <a:prstGeom prst="rect">
            <a:avLst/>
          </a:prstGeom>
        </p:spPr>
        <p:txBody>
          <a:bodyPr vert="horz" lIns="31519" tIns="15760" rIns="31519" bIns="1576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716"/>
            <a:ext cx="3078198" cy="512897"/>
          </a:xfrm>
          <a:prstGeom prst="rect">
            <a:avLst/>
          </a:prstGeom>
        </p:spPr>
        <p:txBody>
          <a:bodyPr vert="horz" lIns="31519" tIns="15760" rIns="31519" bIns="15760" rtlCol="0" anchor="b"/>
          <a:lstStyle>
            <a:lvl1pPr algn="l">
              <a:defRPr sz="4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4144" y="9721716"/>
            <a:ext cx="3078198" cy="512897"/>
          </a:xfrm>
          <a:prstGeom prst="rect">
            <a:avLst/>
          </a:prstGeom>
        </p:spPr>
        <p:txBody>
          <a:bodyPr vert="horz" lIns="31519" tIns="15760" rIns="31519" bIns="15760" rtlCol="0" anchor="b"/>
          <a:lstStyle>
            <a:lvl1pPr algn="r">
              <a:defRPr sz="400"/>
            </a:lvl1pPr>
          </a:lstStyle>
          <a:p>
            <a:fld id="{6C5790B9-65F7-4BC0-AF89-E505129C88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154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3296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625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7559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581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261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181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5961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108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188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3871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9909252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DE5769-13F5-49CD-BA4A-6E16208FF9DF}" type="datetimeFigureOut">
              <a:rPr lang="ko-KR" altLang="en-US" smtClean="0"/>
              <a:t>2025-05-14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0A155-8C5F-4BF3-A87A-0FCA61AA67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176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8.jpe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Relationship Id="rId3" Type="http://schemas.openxmlformats.org/officeDocument/2006/relationships/image" Target="../media/image10.png"/><Relationship Id="rId4" Type="http://schemas.openxmlformats.org/officeDocument/2006/relationships/image" Target="../media/image11.gif"/><Relationship Id="rId5" Type="http://schemas.openxmlformats.org/officeDocument/2006/relationships/image" Target="../media/image12.png"/><Relationship Id="rId6" Type="http://schemas.openxmlformats.org/officeDocument/2006/relationships/image" Target="../media/image13.gif"/><Relationship Id="rId7" Type="http://schemas.openxmlformats.org/officeDocument/2006/relationships/image" Target="../media/image1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Relationship Id="rId3" Type="http://schemas.openxmlformats.org/officeDocument/2006/relationships/image" Target="../media/image15.png"/><Relationship Id="rId4" Type="http://schemas.openxmlformats.org/officeDocument/2006/relationships/image" Target="../media/image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3787528" y="2460043"/>
            <a:ext cx="4903907" cy="1849517"/>
            <a:chOff x="3312157" y="2274812"/>
            <a:chExt cx="4903907" cy="1849517"/>
          </a:xfrm>
        </p:grpSpPr>
        <p:sp>
          <p:nvSpPr>
            <p:cNvPr id="5" name="TextBox 4"/>
            <p:cNvSpPr txBox="1"/>
            <p:nvPr/>
          </p:nvSpPr>
          <p:spPr>
            <a:xfrm>
              <a:off x="3613522" y="3185610"/>
              <a:ext cx="4301178" cy="9387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5500" dirty="0">
                  <a:solidFill>
                    <a:schemeClr val="bg1"/>
                  </a:solidFill>
                  <a:latin typeface="Noto Sans KR Black" panose="020B0200000000000000" pitchFamily="34" charset="-128"/>
                  <a:ea typeface="Noto Sans KR Black" panose="020B0200000000000000" pitchFamily="34" charset="-128"/>
                </a:rPr>
                <a:t>권기범</a:t>
              </a:r>
              <a:r>
                <a:rPr lang="ko-KR" altLang="en-US" sz="5500" dirty="0">
                  <a:solidFill>
                    <a:schemeClr val="bg1"/>
                  </a:solidFill>
                  <a:latin typeface="Noto Sans KR Black" panose="020B0200000000000000" pitchFamily="34" charset="-128"/>
                  <a:ea typeface="Noto Sans KR Black" panose="020B0200000000000000" pitchFamily="34" charset="-128"/>
                </a:rPr>
                <a:t> 입니다</a:t>
              </a:r>
              <a:endParaRPr lang="en-US" altLang="ko-KR" sz="5500" dirty="0">
                <a:solidFill>
                  <a:schemeClr val="bg1"/>
                </a:solidFill>
                <a:latin typeface="Noto Sans KR Black" panose="020B0200000000000000" pitchFamily="34" charset="-128"/>
                <a:ea typeface="Noto Sans KR Black" panose="020B0200000000000000" pitchFamily="34" charset="-128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312157" y="2274812"/>
              <a:ext cx="4903907" cy="9387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5500" dirty="0" err="1">
                  <a:solidFill>
                    <a:schemeClr val="bg1"/>
                  </a:solidFill>
                  <a:latin typeface="Noto Sans KR Black" panose="020B0200000000000000" pitchFamily="34" charset="-128"/>
                  <a:ea typeface="Noto Sans KR Black" panose="020B0200000000000000" pitchFamily="34" charset="-128"/>
                </a:rPr>
                <a:t>데이터 기반 문제 해결과 효율적인 AI 시스템 구현에 집중하는 개발자, 권기범입니다.</a:t>
              </a:r>
              <a:endParaRPr lang="en-US" altLang="ko-KR" sz="5500" dirty="0">
                <a:solidFill>
                  <a:schemeClr val="bg1"/>
                </a:solidFill>
                <a:latin typeface="Noto Sans KR Black" panose="020B0200000000000000" pitchFamily="34" charset="-128"/>
                <a:ea typeface="Noto Sans KR Black" panose="020B0200000000000000" pitchFamily="34" charset="-128"/>
              </a:endParaRP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730106" y="554066"/>
            <a:ext cx="885179" cy="338715"/>
            <a:chOff x="571436" y="428625"/>
            <a:chExt cx="885179" cy="338715"/>
          </a:xfrm>
        </p:grpSpPr>
        <p:sp>
          <p:nvSpPr>
            <p:cNvPr id="11" name="TextBox 10"/>
            <p:cNvSpPr txBox="1"/>
            <p:nvPr/>
          </p:nvSpPr>
          <p:spPr>
            <a:xfrm>
              <a:off x="571436" y="428625"/>
              <a:ext cx="37542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bg1"/>
                  </a:solidFill>
                  <a:latin typeface="Noto Sans KR" panose="020B0200000000000000" pitchFamily="34" charset="-128"/>
                  <a:ea typeface="Noto Sans KR" panose="020B0200000000000000" pitchFamily="34" charset="-128"/>
                </a:rPr>
                <a:t>job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71436" y="582351"/>
              <a:ext cx="885179" cy="1849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bg1"/>
                  </a:solidFill>
                  <a:latin typeface="Noto Sans KR" panose="020B0200000000000000" pitchFamily="34" charset="-128"/>
                  <a:ea typeface="Noto Sans KR" panose="020B0200000000000000" pitchFamily="34" charset="-128"/>
                </a:rPr>
                <a:t>PORTFOLIO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730106" y="5887154"/>
            <a:ext cx="7681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CONTACT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836954" y="5887155"/>
            <a:ext cx="5180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qja1998@naver.com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693736" y="5887154"/>
            <a:ext cx="13997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start_year-end_year</a:t>
            </a:r>
            <a:endParaRPr lang="en-US" altLang="ko-KR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pic>
        <p:nvPicPr>
          <p:cNvPr id="22" name="그림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167" y="5567975"/>
            <a:ext cx="252000" cy="2520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0693736" y="5738476"/>
            <a:ext cx="556564" cy="3277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WORK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223" y="2121010"/>
            <a:ext cx="1403230" cy="36927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27904">
            <a:off x="9885755" y="1818025"/>
            <a:ext cx="313395" cy="31339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42542">
            <a:off x="8484891" y="1966679"/>
            <a:ext cx="131364" cy="13136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154743">
            <a:off x="8277314" y="3262453"/>
            <a:ext cx="1440000" cy="14400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53668">
            <a:off x="4387319" y="1465621"/>
            <a:ext cx="1479607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198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48" y="257194"/>
            <a:ext cx="2160000" cy="2880000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8" name="TextBox 17"/>
          <p:cNvSpPr txBox="1"/>
          <p:nvPr/>
        </p:nvSpPr>
        <p:spPr>
          <a:xfrm>
            <a:off x="616100" y="3283015"/>
            <a:ext cx="5501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NAME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621204" y="257194"/>
            <a:ext cx="9332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EDUCATION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700675" y="2949890"/>
            <a:ext cx="14141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TECH STACK 〮 SKILL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621204" y="2950366"/>
            <a:ext cx="64472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AWARD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621204" y="3931575"/>
            <a:ext cx="8739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ACTIVITIES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700675" y="257194"/>
            <a:ext cx="11560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CERTIFICATION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700675" y="1727649"/>
            <a:ext cx="13420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LANGUAGE SKILLS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7621204" y="1727649"/>
            <a:ext cx="6158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GRADE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6100" y="3676176"/>
            <a:ext cx="6174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E-MAIL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21892" y="4068218"/>
            <a:ext cx="6415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PHONE</a:t>
            </a:r>
            <a:endParaRPr kumimoji="0" lang="en-US" altLang="ko-KR" sz="1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 KR" panose="020B0200000000000000" pitchFamily="34" charset="-128"/>
              <a:ea typeface="Noto Sans KR" panose="020B0200000000000000" pitchFamily="34" charset="-128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16100" y="4460260"/>
            <a:ext cx="4106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URI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983991" y="3284250"/>
            <a:ext cx="5245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권기범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977637" y="3676175"/>
            <a:ext cx="5469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qja1998@naver.com 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688240" y="4068100"/>
            <a:ext cx="11160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dirty="0" err="1">
                <a:solidFill>
                  <a:prstClr val="white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010-0000-0000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 KR" panose="020B0200000000000000" pitchFamily="34" charset="-128"/>
              <a:ea typeface="Noto Sans KR" panose="020B0200000000000000" pitchFamily="34" charset="-128"/>
              <a:cs typeface="+mn-cs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261368"/>
              </p:ext>
            </p:extLst>
          </p:nvPr>
        </p:nvGraphicFramePr>
        <p:xfrm>
          <a:off x="7621204" y="1973870"/>
          <a:ext cx="1834606" cy="6400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17303">
                  <a:extLst>
                    <a:ext uri="{9D8B030D-6E8A-4147-A177-3AD203B41FA5}">
                      <a16:colId xmlns:a16="http://schemas.microsoft.com/office/drawing/2014/main" val="3557693561"/>
                    </a:ext>
                  </a:extLst>
                </a:gridCol>
                <a:gridCol w="917303">
                  <a:extLst>
                    <a:ext uri="{9D8B030D-6E8A-4147-A177-3AD203B41FA5}">
                      <a16:colId xmlns:a16="http://schemas.microsoft.com/office/drawing/2014/main" val="1314242952"/>
                    </a:ext>
                  </a:extLst>
                </a:gridCol>
              </a:tblGrid>
              <a:tr h="1185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총평점평균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전공평점평균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3891457"/>
                  </a:ext>
                </a:extLst>
              </a:tr>
              <a:tr h="11856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total_grade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/4.5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major_grade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/4.5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0862434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0121382"/>
              </p:ext>
            </p:extLst>
          </p:nvPr>
        </p:nvGraphicFramePr>
        <p:xfrm>
          <a:off x="7621204" y="507313"/>
          <a:ext cx="4342117" cy="396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91653">
                  <a:extLst>
                    <a:ext uri="{9D8B030D-6E8A-4147-A177-3AD203B41FA5}">
                      <a16:colId xmlns:a16="http://schemas.microsoft.com/office/drawing/2014/main" val="1996749644"/>
                    </a:ext>
                  </a:extLst>
                </a:gridCol>
                <a:gridCol w="1525232">
                  <a:extLst>
                    <a:ext uri="{9D8B030D-6E8A-4147-A177-3AD203B41FA5}">
                      <a16:colId xmlns:a16="http://schemas.microsoft.com/office/drawing/2014/main" val="3610179364"/>
                    </a:ext>
                  </a:extLst>
                </a:gridCol>
                <a:gridCol w="1525232">
                  <a:extLst>
                    <a:ext uri="{9D8B030D-6E8A-4147-A177-3AD203B41FA5}">
                      <a16:colId xmlns:a16="http://schemas.microsoft.com/office/drawing/2014/main" val="3126910276"/>
                    </a:ext>
                  </a:extLst>
                </a:gridCol>
              </a:tblGrid>
              <a:tr h="12061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2017-03-02-2024-02-16</a:t>
                      </a: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 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dirty="0" err="1">
                          <a:solidFill>
                            <a:prstClr val="white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경상대학교</a:t>
                      </a:r>
                      <a:endParaRPr kumimoji="0" lang="en-US" altLang="ko-KR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Noto Sans KR" panose="020B0200000000000000" pitchFamily="34" charset="-128"/>
                        <a:ea typeface="Noto Sans KR" panose="020B0200000000000000" pitchFamily="34" charset="-128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항공소프트웨어(3)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6186227"/>
                  </a:ext>
                </a:extLst>
              </a:tr>
            </a:tbl>
          </a:graphicData>
        </a:graphic>
      </p:graphicFrame>
      <p:graphicFrame>
        <p:nvGraphicFramePr>
          <p:cNvPr id="52" name="표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564633"/>
              </p:ext>
            </p:extLst>
          </p:nvPr>
        </p:nvGraphicFramePr>
        <p:xfrm>
          <a:off x="7622459" y="3201912"/>
          <a:ext cx="4349749" cy="396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2625">
                  <a:extLst>
                    <a:ext uri="{9D8B030D-6E8A-4147-A177-3AD203B41FA5}">
                      <a16:colId xmlns:a16="http://schemas.microsoft.com/office/drawing/2014/main" val="828230301"/>
                    </a:ext>
                  </a:extLst>
                </a:gridCol>
                <a:gridCol w="1833562">
                  <a:extLst>
                    <a:ext uri="{9D8B030D-6E8A-4147-A177-3AD203B41FA5}">
                      <a16:colId xmlns:a16="http://schemas.microsoft.com/office/drawing/2014/main" val="1432538830"/>
                    </a:ext>
                  </a:extLst>
                </a:gridCol>
                <a:gridCol w="1833562">
                  <a:extLst>
                    <a:ext uri="{9D8B030D-6E8A-4147-A177-3AD203B41FA5}">
                      <a16:colId xmlns:a16="http://schemas.microsoft.com/office/drawing/2014/main" val="1734658271"/>
                    </a:ext>
                  </a:extLst>
                </a:gridCol>
              </a:tblGrid>
              <a:tr h="1241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2024-10-13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캡스톤 경진대회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LINC 사업단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9200373"/>
                  </a:ext>
                </a:extLst>
              </a:tr>
            </a:tbl>
          </a:graphicData>
        </a:graphic>
      </p:graphicFrame>
      <p:graphicFrame>
        <p:nvGraphicFramePr>
          <p:cNvPr id="55" name="표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8699912"/>
              </p:ext>
            </p:extLst>
          </p:nvPr>
        </p:nvGraphicFramePr>
        <p:xfrm>
          <a:off x="3700675" y="503415"/>
          <a:ext cx="3549650" cy="396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3574">
                  <a:extLst>
                    <a:ext uri="{9D8B030D-6E8A-4147-A177-3AD203B41FA5}">
                      <a16:colId xmlns:a16="http://schemas.microsoft.com/office/drawing/2014/main" val="828230301"/>
                    </a:ext>
                  </a:extLst>
                </a:gridCol>
                <a:gridCol w="1443038">
                  <a:extLst>
                    <a:ext uri="{9D8B030D-6E8A-4147-A177-3AD203B41FA5}">
                      <a16:colId xmlns:a16="http://schemas.microsoft.com/office/drawing/2014/main" val="1432538830"/>
                    </a:ext>
                  </a:extLst>
                </a:gridCol>
                <a:gridCol w="1443038">
                  <a:extLst>
                    <a:ext uri="{9D8B030D-6E8A-4147-A177-3AD203B41FA5}">
                      <a16:colId xmlns:a16="http://schemas.microsoft.com/office/drawing/2014/main" val="3947336343"/>
                    </a:ext>
                  </a:extLst>
                </a:gridCol>
              </a:tblGrid>
              <a:tr h="1241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2023-11-13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정보처리기사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근로진흥원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89041"/>
                  </a:ext>
                </a:extLst>
              </a:tr>
            </a:tbl>
          </a:graphicData>
        </a:graphic>
      </p:graphicFrame>
      <p:graphicFrame>
        <p:nvGraphicFramePr>
          <p:cNvPr id="56" name="표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2864825"/>
              </p:ext>
            </p:extLst>
          </p:nvPr>
        </p:nvGraphicFramePr>
        <p:xfrm>
          <a:off x="3700675" y="1971683"/>
          <a:ext cx="3549650" cy="3962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3574">
                  <a:extLst>
                    <a:ext uri="{9D8B030D-6E8A-4147-A177-3AD203B41FA5}">
                      <a16:colId xmlns:a16="http://schemas.microsoft.com/office/drawing/2014/main" val="828230301"/>
                    </a:ext>
                  </a:extLst>
                </a:gridCol>
                <a:gridCol w="1443038">
                  <a:extLst>
                    <a:ext uri="{9D8B030D-6E8A-4147-A177-3AD203B41FA5}">
                      <a16:colId xmlns:a16="http://schemas.microsoft.com/office/drawing/2014/main" val="1432538830"/>
                    </a:ext>
                  </a:extLst>
                </a:gridCol>
                <a:gridCol w="1443038">
                  <a:extLst>
                    <a:ext uri="{9D8B030D-6E8A-4147-A177-3AD203B41FA5}">
                      <a16:colId xmlns:a16="http://schemas.microsoft.com/office/drawing/2014/main" val="1973979354"/>
                    </a:ext>
                  </a:extLst>
                </a:gridCol>
              </a:tblGrid>
              <a:tr h="1241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2024-03-13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토익스피킹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IM3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89041"/>
                  </a:ext>
                </a:extLst>
              </a:tr>
            </a:tbl>
          </a:graphicData>
        </a:graphic>
      </p:graphicFrame>
      <p:graphicFrame>
        <p:nvGraphicFramePr>
          <p:cNvPr id="57" name="표 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4854586"/>
              </p:ext>
            </p:extLst>
          </p:nvPr>
        </p:nvGraphicFramePr>
        <p:xfrm>
          <a:off x="7622459" y="4177796"/>
          <a:ext cx="4349749" cy="243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7925">
                  <a:extLst>
                    <a:ext uri="{9D8B030D-6E8A-4147-A177-3AD203B41FA5}">
                      <a16:colId xmlns:a16="http://schemas.microsoft.com/office/drawing/2014/main" val="828230301"/>
                    </a:ext>
                  </a:extLst>
                </a:gridCol>
                <a:gridCol w="3171824">
                  <a:extLst>
                    <a:ext uri="{9D8B030D-6E8A-4147-A177-3AD203B41FA5}">
                      <a16:colId xmlns:a16="http://schemas.microsoft.com/office/drawing/2014/main" val="1432538830"/>
                    </a:ext>
                  </a:extLst>
                </a:gridCol>
              </a:tblGrid>
              <a:tr h="1241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SSAFY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Data track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9077976"/>
                  </a:ext>
                </a:extLst>
              </a:tr>
            </a:tbl>
          </a:graphicData>
        </a:graphic>
      </p:graphicFrame>
      <p:graphicFrame>
        <p:nvGraphicFramePr>
          <p:cNvPr id="58" name="표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025019"/>
              </p:ext>
            </p:extLst>
          </p:nvPr>
        </p:nvGraphicFramePr>
        <p:xfrm>
          <a:off x="3700675" y="3191058"/>
          <a:ext cx="2959099" cy="548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63799">
                  <a:extLst>
                    <a:ext uri="{9D8B030D-6E8A-4147-A177-3AD203B41FA5}">
                      <a16:colId xmlns:a16="http://schemas.microsoft.com/office/drawing/2014/main" val="828230301"/>
                    </a:ext>
                  </a:extLst>
                </a:gridCol>
                <a:gridCol w="495300">
                  <a:extLst>
                    <a:ext uri="{9D8B030D-6E8A-4147-A177-3AD203B41FA5}">
                      <a16:colId xmlns:a16="http://schemas.microsoft.com/office/drawing/2014/main" val="1432538830"/>
                    </a:ext>
                  </a:extLst>
                </a:gridCol>
              </a:tblGrid>
              <a:tr h="1241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Python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상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59298"/>
                  </a:ext>
                </a:extLst>
              </a:tr>
              <a:tr h="1241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Machine Learning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중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59298"/>
                  </a:ext>
                </a:extLst>
              </a:tr>
              <a:tr h="1241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Git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중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159298"/>
                  </a:ext>
                </a:extLst>
              </a:tr>
            </a:tbl>
          </a:graphicData>
        </a:graphic>
      </p:graphicFrame>
      <p:sp>
        <p:nvSpPr>
          <p:cNvPr id="27" name="TextBox 26"/>
          <p:cNvSpPr txBox="1"/>
          <p:nvPr/>
        </p:nvSpPr>
        <p:spPr>
          <a:xfrm>
            <a:off x="7621204" y="5242739"/>
            <a:ext cx="1053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EXPERIENCES</a:t>
            </a:r>
          </a:p>
        </p:txBody>
      </p:sp>
      <p:graphicFrame>
        <p:nvGraphicFramePr>
          <p:cNvPr id="29" name="표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619081"/>
              </p:ext>
            </p:extLst>
          </p:nvPr>
        </p:nvGraphicFramePr>
        <p:xfrm>
          <a:off x="7622459" y="5488960"/>
          <a:ext cx="4349749" cy="7010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77925">
                  <a:extLst>
                    <a:ext uri="{9D8B030D-6E8A-4147-A177-3AD203B41FA5}">
                      <a16:colId xmlns:a16="http://schemas.microsoft.com/office/drawing/2014/main" val="828230301"/>
                    </a:ext>
                  </a:extLst>
                </a:gridCol>
                <a:gridCol w="1585912">
                  <a:extLst>
                    <a:ext uri="{9D8B030D-6E8A-4147-A177-3AD203B41FA5}">
                      <a16:colId xmlns:a16="http://schemas.microsoft.com/office/drawing/2014/main" val="1432538830"/>
                    </a:ext>
                  </a:extLst>
                </a:gridCol>
                <a:gridCol w="1585912">
                  <a:extLst>
                    <a:ext uri="{9D8B030D-6E8A-4147-A177-3AD203B41FA5}">
                      <a16:colId xmlns:a16="http://schemas.microsoft.com/office/drawing/2014/main" val="3824272880"/>
                    </a:ext>
                  </a:extLst>
                </a:gridCol>
              </a:tblGrid>
              <a:tr h="1241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2023.06-Present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co2-emission-management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주요 기능(배출권 값 예측 및 데이터 처리) 개발자 및 프로젝트 문서화 담당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90779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D3FDDC1-3E56-BB2D-9C4D-26DE3EF1B69B}"/>
              </a:ext>
            </a:extLst>
          </p:cNvPr>
          <p:cNvSpPr txBox="1"/>
          <p:nvPr/>
        </p:nvSpPr>
        <p:spPr>
          <a:xfrm>
            <a:off x="1353049" y="4704790"/>
            <a:ext cx="1261884" cy="24622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latinLnBrk="1"/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https://https://github.com/qja1998</a:t>
            </a:r>
            <a:endParaRPr lang="ko-KR" altLang="en-US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3917EB-34ED-2E5D-7F22-F7B4CC0DBE72}"/>
              </a:ext>
            </a:extLst>
          </p:cNvPr>
          <p:cNvSpPr txBox="1"/>
          <p:nvPr/>
        </p:nvSpPr>
        <p:spPr>
          <a:xfrm>
            <a:off x="1353049" y="4942865"/>
            <a:ext cx="1135247" cy="24622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latinLnBrk="1"/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https://qja1998.github.io</a:t>
            </a:r>
            <a:endParaRPr lang="ko-KR" altLang="en-US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AAD45F-EEBA-11C0-4142-CD2E0E1DD2ED}"/>
              </a:ext>
            </a:extLst>
          </p:cNvPr>
          <p:cNvSpPr txBox="1"/>
          <p:nvPr/>
        </p:nvSpPr>
        <p:spPr>
          <a:xfrm>
            <a:off x="614320" y="4704790"/>
            <a:ext cx="606256" cy="24622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latinLnBrk="1"/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GitHub</a:t>
            </a:r>
            <a:endParaRPr lang="ko-KR" altLang="en-US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1D50CD8-2E07-B8E3-FDED-229B2A3C4E27}"/>
              </a:ext>
            </a:extLst>
          </p:cNvPr>
          <p:cNvSpPr txBox="1"/>
          <p:nvPr/>
        </p:nvSpPr>
        <p:spPr>
          <a:xfrm>
            <a:off x="621892" y="4942866"/>
            <a:ext cx="455574" cy="24622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latinLnBrk="1"/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Blog</a:t>
            </a:r>
            <a:endParaRPr lang="ko-KR" altLang="en-US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305063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19714"/>
              </p:ext>
            </p:extLst>
          </p:nvPr>
        </p:nvGraphicFramePr>
        <p:xfrm>
          <a:off x="730106" y="1269000"/>
          <a:ext cx="6480000" cy="4320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40000">
                  <a:extLst>
                    <a:ext uri="{9D8B030D-6E8A-4147-A177-3AD203B41FA5}">
                      <a16:colId xmlns:a16="http://schemas.microsoft.com/office/drawing/2014/main" val="71870687"/>
                    </a:ext>
                  </a:extLst>
                </a:gridCol>
                <a:gridCol w="3240000">
                  <a:extLst>
                    <a:ext uri="{9D8B030D-6E8A-4147-A177-3AD203B41FA5}">
                      <a16:colId xmlns:a16="http://schemas.microsoft.com/office/drawing/2014/main" val="907973271"/>
                    </a:ext>
                  </a:extLst>
                </a:gridCol>
              </a:tblGrid>
              <a:tr h="216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166737039"/>
                  </a:ext>
                </a:extLst>
              </a:tr>
              <a:tr h="216000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1548380970"/>
                  </a:ext>
                </a:extLst>
              </a:tr>
            </a:tbl>
          </a:graphicData>
        </a:graphic>
      </p:graphicFrame>
      <p:sp>
        <p:nvSpPr>
          <p:cNvPr id="16" name="TextBox 15"/>
          <p:cNvSpPr txBox="1"/>
          <p:nvPr/>
        </p:nvSpPr>
        <p:spPr>
          <a:xfrm>
            <a:off x="730106" y="554066"/>
            <a:ext cx="10791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PROJECT No. 1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569056" y="554066"/>
            <a:ext cx="7457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PROJECT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569056" y="800287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 err="1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CO2 Emission Management</a:t>
            </a:r>
            <a:endParaRPr lang="en-US" altLang="ko-KR" sz="2000" b="1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569056" y="1390897"/>
            <a:ext cx="129875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MEMBER     |</a:t>
            </a:r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     </a:t>
            </a:r>
            <a:r>
              <a:rPr lang="ko-KR" altLang="en-US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인원</a:t>
            </a:r>
            <a:endParaRPr lang="en-US" altLang="ko-KR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4200947"/>
              </p:ext>
            </p:extLst>
          </p:nvPr>
        </p:nvGraphicFramePr>
        <p:xfrm>
          <a:off x="7574058" y="1639590"/>
          <a:ext cx="1713622" cy="731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56811">
                  <a:extLst>
                    <a:ext uri="{9D8B030D-6E8A-4147-A177-3AD203B41FA5}">
                      <a16:colId xmlns:a16="http://schemas.microsoft.com/office/drawing/2014/main" val="828230301"/>
                    </a:ext>
                  </a:extLst>
                </a:gridCol>
                <a:gridCol w="856811">
                  <a:extLst>
                    <a:ext uri="{9D8B030D-6E8A-4147-A177-3AD203B41FA5}">
                      <a16:colId xmlns:a16="http://schemas.microsoft.com/office/drawing/2014/main" val="1432538830"/>
                    </a:ext>
                  </a:extLst>
                </a:gridCol>
              </a:tblGrid>
              <a:tr h="1241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Frontend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2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89041"/>
                  </a:ext>
                </a:extLst>
              </a:tr>
              <a:tr h="1241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Backend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3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9077976"/>
                  </a:ext>
                </a:extLst>
              </a:tr>
              <a:tr h="12412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Infra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1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1051856"/>
                  </a:ext>
                </a:extLst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7569056" y="2563900"/>
            <a:ext cx="10310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Role     | </a:t>
            </a:r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    </a:t>
            </a:r>
            <a:r>
              <a:rPr lang="ko-KR" altLang="en-US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역할</a:t>
            </a:r>
            <a:endParaRPr lang="en-US" altLang="ko-KR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578581" y="3498402"/>
            <a:ext cx="14237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DURATION     |</a:t>
            </a:r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     </a:t>
            </a:r>
            <a:r>
              <a:rPr lang="ko-KR" altLang="en-US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기간</a:t>
            </a:r>
            <a:endParaRPr lang="en-US" altLang="ko-KR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578581" y="3747004"/>
            <a:ext cx="25010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 err="1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2023.06</a:t>
            </a:r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 – </a:t>
            </a:r>
            <a:r>
              <a:rPr lang="en-US" altLang="ko-KR" sz="1000" dirty="0" err="1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2024.06</a:t>
            </a:r>
            <a:endParaRPr lang="en-US" altLang="ko-KR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578581" y="4822001"/>
            <a:ext cx="16145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DESCRIPTION     |</a:t>
            </a:r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     </a:t>
            </a:r>
            <a:r>
              <a:rPr lang="ko-KR" altLang="en-US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설명</a:t>
            </a:r>
            <a:endParaRPr lang="en-US" altLang="ko-KR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578580" y="5070603"/>
            <a:ext cx="34386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AI 기반 탄소 배출량 관리 시스템으로, 배출권 값 예측 및 관리 기능을 제공합니다. 주요 기능으로는 배출권 값 예측, 데이터 처리, 불필요한 데이터 정제 등이 포함되어 있습니다.</a:t>
            </a:r>
            <a:endParaRPr lang="en-US" altLang="ko-KR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578581" y="5811492"/>
            <a:ext cx="124264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GITHUB     |</a:t>
            </a:r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     </a:t>
            </a:r>
            <a:r>
              <a:rPr lang="ko-KR" altLang="en-US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주소</a:t>
            </a:r>
            <a:endParaRPr lang="en-US" altLang="ko-KR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578581" y="4120365"/>
            <a:ext cx="12089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AWARD     |</a:t>
            </a:r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     </a:t>
            </a:r>
            <a:r>
              <a:rPr lang="ko-KR" altLang="en-US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수상</a:t>
            </a:r>
            <a:endParaRPr lang="en-US" altLang="ko-KR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78580" y="4368967"/>
            <a:ext cx="320371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 err="1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project_award</a:t>
            </a:r>
            <a:endParaRPr lang="en-US" altLang="ko-KR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grpSp>
        <p:nvGrpSpPr>
          <p:cNvPr id="31" name="그룹 30"/>
          <p:cNvGrpSpPr/>
          <p:nvPr/>
        </p:nvGrpSpPr>
        <p:grpSpPr>
          <a:xfrm>
            <a:off x="726361" y="1269000"/>
            <a:ext cx="484745" cy="477257"/>
            <a:chOff x="726361" y="810873"/>
            <a:chExt cx="484745" cy="477257"/>
          </a:xfrm>
        </p:grpSpPr>
        <p:pic>
          <p:nvPicPr>
            <p:cNvPr id="32" name="그림 31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045" t="10198" r="12978" b="15825"/>
            <a:stretch/>
          </p:blipFill>
          <p:spPr>
            <a:xfrm>
              <a:off x="730105" y="810873"/>
              <a:ext cx="477257" cy="477257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726361" y="926391"/>
              <a:ext cx="48474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000" b="1" dirty="0">
                  <a:solidFill>
                    <a:schemeClr val="bg1"/>
                  </a:solidFill>
                  <a:latin typeface="Noto Sans KR" panose="020B0200000000000000" pitchFamily="34" charset="-128"/>
                  <a:ea typeface="Noto Sans KR" panose="020B0200000000000000" pitchFamily="34" charset="-128"/>
                </a:rPr>
                <a:t>year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D394C69-D21B-2607-646A-343C2679B617}"/>
              </a:ext>
            </a:extLst>
          </p:cNvPr>
          <p:cNvSpPr txBox="1"/>
          <p:nvPr/>
        </p:nvSpPr>
        <p:spPr>
          <a:xfrm>
            <a:off x="7578580" y="6065927"/>
            <a:ext cx="2109873" cy="246221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latinLnBrk="1"/>
            <a:r>
              <a:rPr lang="en-US" altLang="ko-KR" sz="1000" dirty="0">
                <a:solidFill>
                  <a:schemeClr val="bg1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https://github.com/co2-emission-management/</a:t>
            </a:r>
            <a:endParaRPr lang="ko-KR" altLang="en-US" sz="1000" dirty="0">
              <a:solidFill>
                <a:schemeClr val="bg1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2AF2AE7-26AA-7347-6EAD-F40626FCE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13108"/>
              </p:ext>
            </p:extLst>
          </p:nvPr>
        </p:nvGraphicFramePr>
        <p:xfrm>
          <a:off x="7576736" y="2814974"/>
          <a:ext cx="3213243" cy="2462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3243">
                  <a:extLst>
                    <a:ext uri="{9D8B030D-6E8A-4147-A177-3AD203B41FA5}">
                      <a16:colId xmlns:a16="http://schemas.microsoft.com/office/drawing/2014/main" val="3838515605"/>
                    </a:ext>
                  </a:extLst>
                </a:gridCol>
              </a:tblGrid>
              <a:tr h="2462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0" kern="1200" dirty="0" err="1">
                          <a:solidFill>
                            <a:prstClr val="white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['백엔드 개발', 'AI 모델 구현', '데이터 처리 로직 개발']</a:t>
                      </a:r>
                      <a:endParaRPr lang="en-US" altLang="ko-KR" sz="1000" b="0" kern="1200" dirty="0">
                        <a:solidFill>
                          <a:prstClr val="white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1666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6877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30"/>
          <p:cNvSpPr txBox="1"/>
          <p:nvPr/>
        </p:nvSpPr>
        <p:spPr>
          <a:xfrm>
            <a:off x="730106" y="554066"/>
            <a:ext cx="19367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PROJECT     |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     </a:t>
            </a:r>
            <a:r>
              <a:rPr lang="en-US" altLang="ko-KR" sz="1000" dirty="0" err="1">
                <a:solidFill>
                  <a:prstClr val="white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CO2 Emission Management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 KR" panose="020B0200000000000000" pitchFamily="34" charset="-128"/>
              <a:ea typeface="Noto Sans KR" panose="020B0200000000000000" pitchFamily="34" charset="-128"/>
              <a:cs typeface="+mn-c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569056" y="981497"/>
            <a:ext cx="17972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b="1" dirty="0">
                <a:solidFill>
                  <a:prstClr val="white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TECH STACK</a:t>
            </a: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     |</a:t>
            </a:r>
            <a:r>
              <a:rPr lang="en-US" altLang="ko-KR" sz="1000" dirty="0">
                <a:solidFill>
                  <a:prstClr val="white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     </a:t>
            </a:r>
            <a:r>
              <a:rPr lang="ko-KR" altLang="en-US" sz="1000" dirty="0">
                <a:solidFill>
                  <a:prstClr val="white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기술 스택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 KR" panose="020B0200000000000000" pitchFamily="34" charset="-128"/>
              <a:ea typeface="Noto Sans KR" panose="020B0200000000000000" pitchFamily="34" charset="-128"/>
              <a:cs typeface="+mn-cs"/>
            </a:endParaRPr>
          </a:p>
        </p:txBody>
      </p:sp>
      <p:graphicFrame>
        <p:nvGraphicFramePr>
          <p:cNvPr id="33" name="표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2055336"/>
              </p:ext>
            </p:extLst>
          </p:nvPr>
        </p:nvGraphicFramePr>
        <p:xfrm>
          <a:off x="7574058" y="1230190"/>
          <a:ext cx="3851324" cy="243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4449">
                  <a:extLst>
                    <a:ext uri="{9D8B030D-6E8A-4147-A177-3AD203B41FA5}">
                      <a16:colId xmlns:a16="http://schemas.microsoft.com/office/drawing/2014/main" val="828230301"/>
                    </a:ext>
                  </a:extLst>
                </a:gridCol>
                <a:gridCol w="2846875">
                  <a:extLst>
                    <a:ext uri="{9D8B030D-6E8A-4147-A177-3AD203B41FA5}">
                      <a16:colId xmlns:a16="http://schemas.microsoft.com/office/drawing/2014/main" val="1432538830"/>
                    </a:ext>
                  </a:extLst>
                </a:gridCol>
              </a:tblGrid>
              <a:tr h="198144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Backend</a:t>
                      </a:r>
                      <a:endParaRPr lang="ko-KR" altLang="en-US" sz="1000" kern="12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Python (추정)</a:t>
                      </a:r>
                      <a:endParaRPr lang="ko-KR" altLang="en-US" sz="1000" kern="12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89041"/>
                  </a:ext>
                </a:extLst>
              </a:tr>
              <a:tr h="198144"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AI/ML</a:t>
                      </a:r>
                      <a:endParaRPr lang="ko-KR" altLang="en-US" sz="1000" kern="12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Prediction Model (커밋 메시지 기반 추론)</a:t>
                      </a:r>
                      <a:endParaRPr lang="ko-KR" altLang="en-US" sz="1000" kern="12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89041"/>
                  </a:ext>
                </a:extLst>
              </a:tr>
            </a:tbl>
          </a:graphicData>
        </a:graphic>
      </p:graphicFrame>
      <p:sp>
        <p:nvSpPr>
          <p:cNvPr id="34" name="TextBox 33"/>
          <p:cNvSpPr txBox="1"/>
          <p:nvPr/>
        </p:nvSpPr>
        <p:spPr>
          <a:xfrm>
            <a:off x="7569056" y="1895430"/>
            <a:ext cx="19543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b="1" dirty="0">
                <a:solidFill>
                  <a:prstClr val="white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Contributions</a:t>
            </a: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     |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    </a:t>
            </a:r>
            <a:r>
              <a:rPr lang="ko-KR" altLang="en-US" sz="1000" noProof="0" dirty="0">
                <a:solidFill>
                  <a:prstClr val="white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기여 〮 공헌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 KR" panose="020B0200000000000000" pitchFamily="34" charset="-128"/>
              <a:ea typeface="Noto Sans KR" panose="020B0200000000000000" pitchFamily="34" charset="-128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30106" y="977847"/>
            <a:ext cx="298671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000" b="1" noProof="0" dirty="0">
                <a:solidFill>
                  <a:prstClr val="white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TROUBLESHOOTING</a:t>
            </a:r>
            <a:r>
              <a:rPr kumimoji="0" lang="en-US" altLang="ko-KR" sz="1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     |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     </a:t>
            </a:r>
            <a:r>
              <a:rPr lang="ko-KR" altLang="en-US" sz="1000" noProof="0" dirty="0">
                <a:solidFill>
                  <a:prstClr val="white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트러블 슈팅 〮 문제 해결</a:t>
            </a:r>
            <a:endParaRPr kumimoji="0" lang="en-US" altLang="ko-KR" sz="1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 KR" panose="020B0200000000000000" pitchFamily="34" charset="-128"/>
              <a:ea typeface="Noto Sans KR" panose="020B0200000000000000" pitchFamily="34" charset="-128"/>
              <a:cs typeface="+mn-cs"/>
            </a:endParaRPr>
          </a:p>
        </p:txBody>
      </p:sp>
      <p:graphicFrame>
        <p:nvGraphicFramePr>
          <p:cNvPr id="36" name="표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4837091"/>
              </p:ext>
            </p:extLst>
          </p:nvPr>
        </p:nvGraphicFramePr>
        <p:xfrm>
          <a:off x="730106" y="1401626"/>
          <a:ext cx="5938548" cy="243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0585">
                  <a:extLst>
                    <a:ext uri="{9D8B030D-6E8A-4147-A177-3AD203B41FA5}">
                      <a16:colId xmlns:a16="http://schemas.microsoft.com/office/drawing/2014/main" val="828230301"/>
                    </a:ext>
                  </a:extLst>
                </a:gridCol>
                <a:gridCol w="2278447">
                  <a:extLst>
                    <a:ext uri="{9D8B030D-6E8A-4147-A177-3AD203B41FA5}">
                      <a16:colId xmlns:a16="http://schemas.microsoft.com/office/drawing/2014/main" val="1385644988"/>
                    </a:ext>
                  </a:extLst>
                </a:gridCol>
                <a:gridCol w="1979516">
                  <a:extLst>
                    <a:ext uri="{9D8B030D-6E8A-4147-A177-3AD203B41FA5}">
                      <a16:colId xmlns:a16="http://schemas.microsoft.com/office/drawing/2014/main" val="1432538830"/>
                    </a:ext>
                  </a:extLst>
                </a:gridCol>
              </a:tblGrid>
              <a:tr h="15008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PROBLEM</a:t>
                      </a:r>
                      <a:r>
                        <a:rPr lang="en-US" altLang="ko-KR" sz="1000" b="1" baseline="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     |</a:t>
                      </a:r>
                      <a:r>
                        <a:rPr lang="en-US" altLang="ko-KR" sz="1000" baseline="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     </a:t>
                      </a:r>
                      <a:r>
                        <a:rPr lang="ko-KR" altLang="en-US" sz="1000" baseline="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문제</a:t>
                      </a:r>
                      <a:endParaRPr lang="en-US" altLang="ko-KR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DETAIL     |</a:t>
                      </a:r>
                      <a:r>
                        <a:rPr lang="en-US" altLang="ko-KR" sz="1000" baseline="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     </a:t>
                      </a:r>
                      <a:r>
                        <a:rPr lang="ko-KR" altLang="en-US" sz="1000" baseline="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상세</a:t>
                      </a:r>
                      <a:endParaRPr lang="ko-KR" altLang="en-US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SOLVE     |</a:t>
                      </a:r>
                      <a:r>
                        <a:rPr lang="en-US" altLang="ko-KR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      </a:t>
                      </a:r>
                      <a:r>
                        <a:rPr lang="ko-KR" altLang="en-US" sz="1000" dirty="0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해결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9334338"/>
                  </a:ext>
                </a:extLst>
              </a:tr>
            </a:tbl>
          </a:graphicData>
        </a:graphic>
      </p:graphicFrame>
      <p:graphicFrame>
        <p:nvGraphicFramePr>
          <p:cNvPr id="37" name="표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3801508"/>
              </p:ext>
            </p:extLst>
          </p:nvPr>
        </p:nvGraphicFramePr>
        <p:xfrm>
          <a:off x="7569055" y="2141651"/>
          <a:ext cx="4096471" cy="243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96471">
                  <a:extLst>
                    <a:ext uri="{9D8B030D-6E8A-4147-A177-3AD203B41FA5}">
                      <a16:colId xmlns:a16="http://schemas.microsoft.com/office/drawing/2014/main" val="8282303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="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['prediction 기능 구현 완료 ( 커밋 #94fb0d9)', '배출권 값 가져오는 기능 구현 (커밋 #96b12f3)', '탄소 배출권 데이터 정제 및 불필요한 부분 제거 (커밋 #fd7e4c4)']</a:t>
                      </a:r>
                      <a:endParaRPr lang="ko-KR" altLang="en-US" sz="1000" b="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5489041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8BFD1E6-9BFC-9DF0-488F-6991723906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0949600"/>
              </p:ext>
            </p:extLst>
          </p:nvPr>
        </p:nvGraphicFramePr>
        <p:xfrm>
          <a:off x="730106" y="1645466"/>
          <a:ext cx="5938548" cy="1310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0585">
                  <a:extLst>
                    <a:ext uri="{9D8B030D-6E8A-4147-A177-3AD203B41FA5}">
                      <a16:colId xmlns:a16="http://schemas.microsoft.com/office/drawing/2014/main" val="1652984424"/>
                    </a:ext>
                  </a:extLst>
                </a:gridCol>
                <a:gridCol w="2278447">
                  <a:extLst>
                    <a:ext uri="{9D8B030D-6E8A-4147-A177-3AD203B41FA5}">
                      <a16:colId xmlns:a16="http://schemas.microsoft.com/office/drawing/2014/main" val="1570968189"/>
                    </a:ext>
                  </a:extLst>
                </a:gridCol>
                <a:gridCol w="1979516">
                  <a:extLst>
                    <a:ext uri="{9D8B030D-6E8A-4147-A177-3AD203B41FA5}">
                      <a16:colId xmlns:a16="http://schemas.microsoft.com/office/drawing/2014/main" val="4019232381"/>
                    </a:ext>
                  </a:extLst>
                </a:gridCol>
              </a:tblGrid>
              <a:tr h="13106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배출권 값 예측 기능 구현</a:t>
                      </a:r>
                      <a:endParaRPr lang="en-US" altLang="ko-KR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탄소 배출권 값을 예측하는 기능이 필요했음.</a:t>
                      </a:r>
                      <a:endParaRPr lang="ko-KR" altLang="en-US" sz="1000" kern="12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prediction 구현 완료 (커밋 #94fb0d9)로 AI 기반 예측 로직을 개발하여 문제를 해 결함.</a:t>
                      </a:r>
                      <a:endParaRPr lang="ko-KR" altLang="en-US" sz="1000" kern="12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0862911"/>
                  </a:ext>
                </a:extLst>
              </a:tr>
              <a:tr h="13106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</a:rPr>
                        <a:t>불필요한 데이터 처리</a:t>
                      </a:r>
                      <a:endParaRPr lang="en-US" altLang="ko-KR" sz="10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탄소 배출권 관련 데이터를 받아오는 과정에서 불필요한 부분이 존재함.</a:t>
                      </a:r>
                      <a:endParaRPr lang="ko-KR" altLang="en-US" sz="1000" kern="12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1" hangingPunct="1"/>
                      <a:r>
                        <a:rPr lang="en-US" altLang="ko-KR" sz="1000" kern="1200" dirty="0" err="1">
                          <a:solidFill>
                            <a:schemeClr val="bg1"/>
                          </a:solidFill>
                          <a:latin typeface="Noto Sans KR" panose="020B0200000000000000" pitchFamily="34" charset="-128"/>
                          <a:ea typeface="Noto Sans KR" panose="020B0200000000000000" pitchFamily="34" charset="-128"/>
                          <a:cs typeface="+mn-cs"/>
                        </a:rPr>
                        <a:t>탄소 배출권 수정 받아오는 파일에서 불필요한 부분 제거 (커밋 #fd7e4c4)로 데이터 정제 수행.</a:t>
                      </a:r>
                      <a:endParaRPr lang="ko-KR" altLang="en-US" sz="1000" kern="1200" dirty="0">
                        <a:solidFill>
                          <a:schemeClr val="bg1"/>
                        </a:solidFill>
                        <a:latin typeface="Noto Sans KR" panose="020B0200000000000000" pitchFamily="34" charset="-128"/>
                        <a:ea typeface="Noto Sans KR" panose="020B0200000000000000" pitchFamily="34" charset="-128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08629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742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775023" y="2579782"/>
            <a:ext cx="632085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ko-KR" sz="5500" dirty="0" err="1">
                <a:solidFill>
                  <a:prstClr val="white"/>
                </a:solidFill>
                <a:latin typeface="Noto Sans KR Black" panose="020B0200000000000000" pitchFamily="34" charset="-128"/>
                <a:ea typeface="Noto Sans KR Black" panose="020B0200000000000000" pitchFamily="34" charset="-128"/>
              </a:rPr>
              <a:t>데이터와 AI  기술을 바탕으로 실제 문제를 해결하며, 꾸준한 개선과 성장으로 미래를 만들어가는 개발자 권기범(qja1998)입니다.</a:t>
            </a:r>
            <a:endParaRPr lang="en-US" altLang="ko-KR" sz="5500" dirty="0">
              <a:solidFill>
                <a:prstClr val="white"/>
              </a:solidFill>
              <a:latin typeface="Noto Sans KR Black" panose="020B0200000000000000" pitchFamily="34" charset="-128"/>
              <a:ea typeface="Noto Sans KR Black" panose="020B0200000000000000" pitchFamily="34" charset="-128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5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 KR Black" panose="020B0200000000000000" pitchFamily="34" charset="-128"/>
              <a:ea typeface="Noto Sans KR Black" panose="020B0200000000000000" pitchFamily="34" charset="-128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30105" y="5640933"/>
            <a:ext cx="111601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defRPr/>
            </a:pPr>
            <a:r>
              <a:rPr lang="en-US" altLang="ko-KR" sz="1000" dirty="0" err="1">
                <a:solidFill>
                  <a:prstClr val="white"/>
                </a:solidFill>
                <a:latin typeface="Noto Sans KR" panose="020B0200000000000000" pitchFamily="34" charset="-128"/>
                <a:ea typeface="Noto Sans KR" panose="020B0200000000000000" pitchFamily="34" charset="-128"/>
              </a:rPr>
              <a:t>010-0000-0000</a:t>
            </a:r>
            <a:endParaRPr lang="en-US" altLang="ko-KR" sz="1000" dirty="0">
              <a:solidFill>
                <a:prstClr val="white"/>
              </a:solidFill>
              <a:latin typeface="Noto Sans KR" panose="020B0200000000000000" pitchFamily="34" charset="-128"/>
              <a:ea typeface="Noto Sans KR" panose="020B0200000000000000" pitchFamily="34" charset="-128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30106" y="5394712"/>
            <a:ext cx="5180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qja1998@naver.com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0105" y="5148491"/>
            <a:ext cx="5245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 KR" panose="020B0200000000000000" pitchFamily="34" charset="-128"/>
                <a:ea typeface="Noto Sans KR" panose="020B0200000000000000" pitchFamily="34" charset="-128"/>
                <a:cs typeface="+mn-cs"/>
              </a:rPr>
              <a:t>권기범</a:t>
            </a: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27904">
            <a:off x="8909733" y="2338894"/>
            <a:ext cx="216000" cy="216000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42542">
            <a:off x="8730514" y="2425810"/>
            <a:ext cx="131364" cy="13136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6008" y="3828648"/>
            <a:ext cx="2520000" cy="124523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34891">
            <a:off x="2457477" y="2153560"/>
            <a:ext cx="1872000" cy="360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563" y="5413375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17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3840</TotalTime>
  <Words>249</Words>
  <Application>Microsoft Office PowerPoint</Application>
  <PresentationFormat>와이드스크린</PresentationFormat>
  <Paragraphs>88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Arial</vt:lpstr>
      <vt:lpstr>맑은 고딕</vt:lpstr>
      <vt:lpstr>Noto Sans KR Black</vt:lpstr>
      <vt:lpstr>Noto Sans KR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권기범</cp:lastModifiedBy>
  <cp:revision>111</cp:revision>
  <dcterms:created xsi:type="dcterms:W3CDTF">2025-05-07T00:35:00Z</dcterms:created>
  <dcterms:modified xsi:type="dcterms:W3CDTF">2025-05-14T16:20:53Z</dcterms:modified>
</cp:coreProperties>
</file>